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99" r:id="rId4"/>
    <p:sldId id="300" r:id="rId5"/>
    <p:sldId id="297" r:id="rId6"/>
    <p:sldId id="295" r:id="rId7"/>
    <p:sldId id="296" r:id="rId8"/>
    <p:sldId id="269" r:id="rId9"/>
    <p:sldId id="272" r:id="rId10"/>
    <p:sldId id="274" r:id="rId11"/>
    <p:sldId id="298" r:id="rId12"/>
    <p:sldId id="281" r:id="rId13"/>
    <p:sldId id="260" r:id="rId14"/>
    <p:sldId id="285" r:id="rId15"/>
    <p:sldId id="292" r:id="rId16"/>
    <p:sldId id="293" r:id="rId17"/>
    <p:sldId id="29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3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BF95F-92D6-47CC-8B64-2925A32D57D1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7B578-830B-4F58-987B-44B0B2AFA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1D9AD-75BD-480C-9124-F67229BAD15A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E4D9-462E-4008-9E00-C8E60E11D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1D9AD-75BD-480C-9124-F67229BAD15A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E4D9-462E-4008-9E00-C8E60E11D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1D9AD-75BD-480C-9124-F67229BAD15A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E4D9-462E-4008-9E00-C8E60E11D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1D9AD-75BD-480C-9124-F67229BAD15A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E4D9-462E-4008-9E00-C8E60E11D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1D9AD-75BD-480C-9124-F67229BAD15A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E4D9-462E-4008-9E00-C8E60E11D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1D9AD-75BD-480C-9124-F67229BAD15A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E4D9-462E-4008-9E00-C8E60E11D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1D9AD-75BD-480C-9124-F67229BAD15A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E4D9-462E-4008-9E00-C8E60E11D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1D9AD-75BD-480C-9124-F67229BAD15A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E4D9-462E-4008-9E00-C8E60E11D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1D9AD-75BD-480C-9124-F67229BAD15A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E4D9-462E-4008-9E00-C8E60E11D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1D9AD-75BD-480C-9124-F67229BAD15A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E4D9-462E-4008-9E00-C8E60E11D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1D9AD-75BD-480C-9124-F67229BAD15A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E4D9-462E-4008-9E00-C8E60E11D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1D9AD-75BD-480C-9124-F67229BAD15A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9E4D9-462E-4008-9E00-C8E60E11D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ymn6.com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gia.edunord.ru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7oom.ru/powerpoint/abstraktnye-fony-dlya-prezentacii-volny-09.jpg?ver=3.0"/>
          <p:cNvPicPr>
            <a:picLocks noChangeAspect="1" noChangeArrowheads="1"/>
          </p:cNvPicPr>
          <p:nvPr/>
        </p:nvPicPr>
        <p:blipFill>
          <a:blip r:embed="rId2"/>
          <a:srcRect b="3114"/>
          <a:stretch>
            <a:fillRect/>
          </a:stretch>
        </p:blipFill>
        <p:spPr bwMode="auto">
          <a:xfrm>
            <a:off x="1" y="-22881"/>
            <a:ext cx="9143999" cy="68808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071678"/>
            <a:ext cx="7772400" cy="1470025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b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государственной итоговой аттестации по образовательным программам среднего общего образования </a:t>
            </a:r>
            <a:b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2019 году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7oom.ru/powerpoint/abstraktnye-fony-dlya-prezentacii-volny-09.jpg?ver=3.0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3114"/>
          <a:stretch>
            <a:fillRect/>
          </a:stretch>
        </p:blipFill>
        <p:spPr bwMode="auto">
          <a:xfrm>
            <a:off x="1" y="-22881"/>
            <a:ext cx="9143999" cy="6880881"/>
          </a:xfrm>
          <a:prstGeom prst="rect">
            <a:avLst/>
          </a:prstGeom>
          <a:noFill/>
        </p:spPr>
      </p:pic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88900" y="776288"/>
            <a:ext cx="8996363" cy="4967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spcBef>
                <a:spcPts val="10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Результаты государственной (итоговой) аттестации признаются 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удовлетворительными</a:t>
            </a: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в случае, если выпускник по обязательным общеобразовательным предметам 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(русский язык и математика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при </a:t>
            </a: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сдаче ЕГЭ набрал количество баллов 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не ниже минимального)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lenschmolokovo.edumsko.ru/uploads/2000/1197/section/64227/2pl.jpg?15119789290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14355"/>
            <a:ext cx="9144000" cy="5148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abstraktnye-fony-dlya-prezentacii-volny-09.jpg?ver=3.0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3114"/>
          <a:stretch>
            <a:fillRect/>
          </a:stretch>
        </p:blipFill>
        <p:spPr bwMode="auto">
          <a:xfrm>
            <a:off x="1" y="-22881"/>
            <a:ext cx="9143999" cy="6880881"/>
          </a:xfrm>
          <a:prstGeom prst="rect">
            <a:avLst/>
          </a:prstGeom>
          <a:noFill/>
        </p:spPr>
      </p:pic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Для поступления в вуз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822960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1150"/>
              </a:spcBef>
              <a:buClr>
                <a:srgbClr val="FF0000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4400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Аттестат + </a:t>
            </a:r>
            <a:r>
              <a:rPr lang="ru-RU" sz="4400" dirty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средний балл</a:t>
            </a:r>
          </a:p>
          <a:p>
            <a:pPr marL="341313" indent="-341313">
              <a:spcBef>
                <a:spcPts val="1150"/>
              </a:spcBef>
              <a:buClr>
                <a:srgbClr val="FF0000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4400" dirty="0" err="1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Портфолио</a:t>
            </a:r>
            <a:r>
              <a:rPr lang="ru-RU" sz="4400" dirty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, подтвержденное документально</a:t>
            </a:r>
          </a:p>
          <a:p>
            <a:pPr marL="341313" indent="-341313">
              <a:spcBef>
                <a:spcPts val="1150"/>
              </a:spcBef>
              <a:buClr>
                <a:srgbClr val="FF0000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4400" dirty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Результаты ЕГЭ</a:t>
            </a:r>
          </a:p>
          <a:p>
            <a:pPr marL="341313" indent="-341313">
              <a:spcBef>
                <a:spcPts val="1150"/>
              </a:spcBef>
              <a:buClr>
                <a:srgbClr val="FF0000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4400" u="sng" dirty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Изучить Правила приема в ВУЗ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7oom.ru/powerpoint/abstraktnye-fony-dlya-prezentacii-volny-09.jpg?ver=3.0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3114"/>
          <a:stretch>
            <a:fillRect/>
          </a:stretch>
        </p:blipFill>
        <p:spPr bwMode="auto">
          <a:xfrm>
            <a:off x="1" y="-22881"/>
            <a:ext cx="9143999" cy="688088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7158" y="1071546"/>
            <a:ext cx="835824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Официальный сайт гимназии:</a:t>
            </a:r>
          </a:p>
          <a:p>
            <a:pPr algn="ctr"/>
            <a:r>
              <a:rPr lang="en-US" sz="7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http://gymn6.com.ru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Раздел   </a:t>
            </a:r>
            <a:r>
              <a:rPr lang="ru-RU" sz="4800" b="1" u="sng" dirty="0" smtClean="0">
                <a:latin typeface="Times New Roman" pitchFamily="18" charset="0"/>
                <a:cs typeface="Times New Roman" pitchFamily="18" charset="0"/>
              </a:rPr>
              <a:t>ГИА 2019</a:t>
            </a:r>
          </a:p>
          <a:p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14290"/>
            <a:ext cx="777648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http://gia.edunord.ru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l="28001" t="6835" r="9407" b="14062"/>
          <a:stretch>
            <a:fillRect/>
          </a:stretch>
        </p:blipFill>
        <p:spPr bwMode="auto">
          <a:xfrm>
            <a:off x="1142976" y="1428736"/>
            <a:ext cx="7215238" cy="512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1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получении неудовлетворительной оценки участник ЕГЭ (выпускник текущего года), ниже установленного минимального количества баллов по одному из обязательных учебных предметов, имеет право на повторную сдачу в дополнительные сроки, предусмотренные единым расписанием. В случае если участник ЕГЭ (все категории) не получает минимального количества баллов ЕГЭ по выборным предметам, пересдача ЕГЭ для таких участников ЕГЭ предусмотрена только через год.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7oom.ru/powerpoint/abstraktnye-fony-dlya-prezentacii-volny-09.jpg?ver=3.0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3114"/>
          <a:stretch>
            <a:fillRect/>
          </a:stretch>
        </p:blipFill>
        <p:spPr bwMode="auto">
          <a:xfrm>
            <a:off x="1" y="-22881"/>
            <a:ext cx="9143999" cy="688088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1556792"/>
            <a:ext cx="86764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Срок действия результатов - 4 года, следующих за годом получения таких результатов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abstraktnye-fony-dlya-prezentacii-volny-09.jpg?ver=3.0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3114"/>
          <a:stretch>
            <a:fillRect/>
          </a:stretch>
        </p:blipFill>
        <p:spPr bwMode="auto">
          <a:xfrm>
            <a:off x="1" y="-22881"/>
            <a:ext cx="9143999" cy="688088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1000108"/>
            <a:ext cx="80724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Защита индивидуальных проектов </a:t>
            </a:r>
          </a:p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ноябрь 2018г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7oom.ru/powerpoint/abstraktnye-fony-dlya-prezentacii-volny-09.jpg?ver=3.0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3114"/>
          <a:stretch>
            <a:fillRect/>
          </a:stretch>
        </p:blipFill>
        <p:spPr bwMode="auto">
          <a:xfrm>
            <a:off x="1" y="-22881"/>
            <a:ext cx="9143999" cy="688088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5720" y="571480"/>
            <a:ext cx="86439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 ГИА  допускаются  обучающиеся, 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 имеющие  академической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задолженности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 том числе за итоговое сочинение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 декабря 2018 года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и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полном объеме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выполнившие учебный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 или индивидуальный учебный план (имеющие годовые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отметки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 всем  учебным  предметам  учебного  плана  за  каждый  год  обучения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образовательной  программе  среднего  общего  образования  не  ниже удовлетворительных).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0724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Ученики будут писать сочинение в течение 3 часов 55 минут.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Ученики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имеют право входить в здание, в котором будут писать сочинение, с 9:00 утра, а сама работа начинается в 10:00 – это время одинаково для всех российских регионов. Опоздавшие ученики могут пройти в аудиторию и писать работу, однако им никто не будет повторять инструкции и не продлит время, которое отведено для работы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4296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ВПР для учеников </a:t>
            </a:r>
            <a:r>
              <a:rPr lang="ru-RU" sz="2400" b="1" i="1" dirty="0" smtClean="0"/>
              <a:t>11 классов </a:t>
            </a:r>
            <a:endParaRPr lang="ru-RU" sz="2400" b="1" i="1" dirty="0" smtClean="0"/>
          </a:p>
          <a:p>
            <a:endParaRPr lang="ru-RU" sz="2400" b="1" i="1" dirty="0" smtClean="0"/>
          </a:p>
          <a:p>
            <a:r>
              <a:rPr lang="ru-RU" sz="2400" b="1" i="1" dirty="0" smtClean="0"/>
              <a:t>по </a:t>
            </a:r>
            <a:r>
              <a:rPr lang="ru-RU" sz="2400" b="1" i="1" dirty="0" smtClean="0"/>
              <a:t>учебному предмету "иностранный </a:t>
            </a:r>
            <a:r>
              <a:rPr lang="ru-RU" sz="2400" b="1" i="1" dirty="0" smtClean="0"/>
              <a:t>язык« 20 марта;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по </a:t>
            </a:r>
            <a:r>
              <a:rPr lang="ru-RU" sz="2400" b="1" i="1" dirty="0" smtClean="0"/>
              <a:t>учебному предмету "</a:t>
            </a:r>
            <a:r>
              <a:rPr lang="ru-RU" sz="2400" b="1" i="1" dirty="0" smtClean="0"/>
              <a:t>история» 21 марта;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по </a:t>
            </a:r>
            <a:r>
              <a:rPr lang="ru-RU" sz="2400" b="1" i="1" dirty="0" smtClean="0"/>
              <a:t>учебному предмету "</a:t>
            </a:r>
            <a:r>
              <a:rPr lang="ru-RU" sz="2400" b="1" i="1" dirty="0" smtClean="0"/>
              <a:t>география« 3 апреля;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по </a:t>
            </a:r>
            <a:r>
              <a:rPr lang="ru-RU" sz="2400" b="1" i="1" dirty="0" smtClean="0"/>
              <a:t>учебному предмету "</a:t>
            </a:r>
            <a:r>
              <a:rPr lang="ru-RU" sz="2400" b="1" i="1" dirty="0" smtClean="0"/>
              <a:t>химия« 5 апреля;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по </a:t>
            </a:r>
            <a:r>
              <a:rPr lang="ru-RU" sz="2400" b="1" i="1" dirty="0" smtClean="0"/>
              <a:t>учебному предмету "</a:t>
            </a:r>
            <a:r>
              <a:rPr lang="ru-RU" sz="2400" b="1" i="1" dirty="0" smtClean="0"/>
              <a:t>физика« 10 апреля;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по </a:t>
            </a:r>
            <a:r>
              <a:rPr lang="ru-RU" sz="2400" b="1" i="1" dirty="0" smtClean="0"/>
              <a:t>учебному предмету "</a:t>
            </a:r>
            <a:r>
              <a:rPr lang="ru-RU" sz="2400" b="1" i="1" dirty="0" smtClean="0"/>
              <a:t>биология« 12 апреля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ou51.omsk.obr55.ru/wp-content/uploads/2016/11/6_Predmety.jpg"/>
          <p:cNvPicPr>
            <a:picLocks noChangeAspect="1" noChangeArrowheads="1"/>
          </p:cNvPicPr>
          <p:nvPr/>
        </p:nvPicPr>
        <p:blipFill>
          <a:blip r:embed="rId2"/>
          <a:srcRect t="4738" b="39756"/>
          <a:stretch>
            <a:fillRect/>
          </a:stretch>
        </p:blipFill>
        <p:spPr bwMode="auto">
          <a:xfrm>
            <a:off x="214282" y="0"/>
            <a:ext cx="8642164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sohds15.ru/wp-content/uploads/2017/12/Russkiy_yazyk-2018_001-768x1085.png"/>
          <p:cNvPicPr>
            <a:picLocks noChangeAspect="1" noChangeArrowheads="1"/>
          </p:cNvPicPr>
          <p:nvPr/>
        </p:nvPicPr>
        <p:blipFill>
          <a:blip r:embed="rId2"/>
          <a:srcRect t="3456" b="44009"/>
          <a:stretch>
            <a:fillRect/>
          </a:stretch>
        </p:blipFill>
        <p:spPr bwMode="auto">
          <a:xfrm>
            <a:off x="-1" y="214290"/>
            <a:ext cx="8951463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uemsky.ru/images/documents/%D1%8D%D0%BA%D0%B7%D0%B0%D0%BC%D0%B5%D0%BD/%D0%BF%D0%BB%D0%B0%D0%BA%D0%B0%D1%82%D1%8B%202018/06-Matematika-2018.jpg"/>
          <p:cNvPicPr>
            <a:picLocks noChangeAspect="1" noChangeArrowheads="1"/>
          </p:cNvPicPr>
          <p:nvPr/>
        </p:nvPicPr>
        <p:blipFill>
          <a:blip r:embed="rId2"/>
          <a:srcRect t="2930" b="34081"/>
          <a:stretch>
            <a:fillRect/>
          </a:stretch>
        </p:blipFill>
        <p:spPr bwMode="auto">
          <a:xfrm>
            <a:off x="214282" y="0"/>
            <a:ext cx="7697918" cy="6858000"/>
          </a:xfrm>
          <a:prstGeom prst="rect">
            <a:avLst/>
          </a:prstGeom>
          <a:noFill/>
        </p:spPr>
      </p:pic>
      <p:pic>
        <p:nvPicPr>
          <p:cNvPr id="3" name="Picture 2" descr="http://www.uemsky.ru/images/documents/%D1%8D%D0%BA%D0%B7%D0%B0%D0%BC%D0%B5%D0%BD/%D0%BF%D0%BB%D0%B0%D0%BA%D0%B0%D1%82%D1%8B%202018/06-Matematika-2018.jpg"/>
          <p:cNvPicPr>
            <a:picLocks noChangeAspect="1" noChangeArrowheads="1"/>
          </p:cNvPicPr>
          <p:nvPr/>
        </p:nvPicPr>
        <p:blipFill>
          <a:blip r:embed="rId2"/>
          <a:srcRect l="8103" t="67008" r="53568" b="12484"/>
          <a:stretch>
            <a:fillRect/>
          </a:stretch>
        </p:blipFill>
        <p:spPr bwMode="auto">
          <a:xfrm>
            <a:off x="6500794" y="2214554"/>
            <a:ext cx="2643206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7oom.ru/powerpoint/abstraktnye-fony-dlya-prezentacii-volny-09.jpg?ver=3.0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3114"/>
          <a:stretch>
            <a:fillRect/>
          </a:stretch>
        </p:blipFill>
        <p:spPr bwMode="auto">
          <a:xfrm>
            <a:off x="1" y="-22881"/>
            <a:ext cx="9143999" cy="6880881"/>
          </a:xfrm>
          <a:prstGeom prst="rect">
            <a:avLst/>
          </a:prstGeom>
          <a:noFill/>
        </p:spPr>
      </p:pic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287338" y="863600"/>
            <a:ext cx="8640762" cy="554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Выпускник по желанию может представить свое сочинение при подаче документов в вуз в качестве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</a:rPr>
              <a:t>индивидуального достижения абитуриента.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Важно отметить, что за все индивидуальные достижения абитуриенту могут начислить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</a:rPr>
              <a:t>не более 10 баллов,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которые суммируются с результатами ЕГЭ. При этом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</a:rPr>
              <a:t>решение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учитывать или нет индивидуальные достижения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</a:rPr>
              <a:t>каждый вуз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</a:rPr>
              <a:t>принимает сам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, предварительно разместив информацию об этом в правилах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</a:rPr>
              <a:t>приема.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abstraktnye-fony-dlya-prezentacii-volny-09.jpg?ver=3.0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3114"/>
          <a:stretch>
            <a:fillRect/>
          </a:stretch>
        </p:blipFill>
        <p:spPr bwMode="auto">
          <a:xfrm>
            <a:off x="1" y="-22881"/>
            <a:ext cx="9143999" cy="6880881"/>
          </a:xfrm>
          <a:prstGeom prst="rect">
            <a:avLst/>
          </a:prstGeom>
          <a:noFill/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57158" y="1428736"/>
            <a:ext cx="8137525" cy="1857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u="sng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Сроки подачи заявлений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3600" b="1" u="sng" dirty="0" smtClean="0"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ЕГЭ </a:t>
            </a:r>
            <a:r>
              <a:rPr lang="ru-RU" sz="3600" b="1" u="sng" dirty="0" smtClean="0">
                <a:solidFill>
                  <a:srgbClr val="000099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ru-RU" sz="3600" b="1" u="sng" dirty="0" smtClean="0">
                <a:solidFill>
                  <a:srgbClr val="000099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– до 01 февраля 2019 года</a:t>
            </a:r>
            <a:endParaRPr lang="ru-RU" sz="3600" b="1" u="sng" dirty="0">
              <a:solidFill>
                <a:srgbClr val="000099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362</Words>
  <Application>Microsoft Office PowerPoint</Application>
  <PresentationFormat>Экран (4:3)</PresentationFormat>
  <Paragraphs>34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Организация  государственной итоговой аттестации по образовательным программам среднего общего образования  в 2019 году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Опря</cp:lastModifiedBy>
  <cp:revision>62</cp:revision>
  <dcterms:created xsi:type="dcterms:W3CDTF">2016-11-10T11:49:20Z</dcterms:created>
  <dcterms:modified xsi:type="dcterms:W3CDTF">2018-09-13T13:53:21Z</dcterms:modified>
</cp:coreProperties>
</file>